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4"/>
    <p:sldMasterId id="2147483667" r:id="rId5"/>
    <p:sldMasterId id="2147483692" r:id="rId6"/>
    <p:sldMasterId id="2147483697" r:id="rId7"/>
  </p:sldMasterIdLst>
  <p:notesMasterIdLst>
    <p:notesMasterId r:id="rId35"/>
  </p:notesMasterIdLst>
  <p:sldIdLst>
    <p:sldId id="259" r:id="rId8"/>
    <p:sldId id="267" r:id="rId9"/>
    <p:sldId id="264" r:id="rId10"/>
    <p:sldId id="262" r:id="rId11"/>
    <p:sldId id="266" r:id="rId12"/>
    <p:sldId id="272" r:id="rId13"/>
    <p:sldId id="274" r:id="rId14"/>
    <p:sldId id="269" r:id="rId15"/>
    <p:sldId id="270" r:id="rId16"/>
    <p:sldId id="271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3" r:id="rId27"/>
    <p:sldId id="291" r:id="rId28"/>
    <p:sldId id="285" r:id="rId29"/>
    <p:sldId id="286" r:id="rId30"/>
    <p:sldId id="287" r:id="rId31"/>
    <p:sldId id="288" r:id="rId32"/>
    <p:sldId id="289" r:id="rId33"/>
    <p:sldId id="290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629"/>
    <a:srgbClr val="FF8200"/>
    <a:srgbClr val="167390"/>
    <a:srgbClr val="3B3C3E"/>
    <a:srgbClr val="77797C"/>
    <a:srgbClr val="FD6D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/>
    <p:restoredTop sz="94683"/>
  </p:normalViewPr>
  <p:slideViewPr>
    <p:cSldViewPr snapToGrid="0" snapToObjects="1">
      <p:cViewPr varScale="1">
        <p:scale>
          <a:sx n="239" d="100"/>
          <a:sy n="239" d="100"/>
        </p:scale>
        <p:origin x="168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5FE3C-B6CD-C848-A538-BD1BCF1E3B3B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DA4B8-2B52-624C-B5BB-6F7F9B705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9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DA4B8-2B52-624C-B5BB-6F7F9B7054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6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B575-8850-F04D-8ECB-5D94867E6071}"/>
              </a:ext>
            </a:extLst>
          </p:cNvPr>
          <p:cNvGrpSpPr/>
          <p:nvPr userDrawn="1"/>
        </p:nvGrpSpPr>
        <p:grpSpPr>
          <a:xfrm>
            <a:off x="3615775" y="2834640"/>
            <a:ext cx="2039112" cy="1417320"/>
            <a:chOff x="3615775" y="2834640"/>
            <a:chExt cx="2039112" cy="1417320"/>
          </a:xfrm>
        </p:grpSpPr>
        <p:sp>
          <p:nvSpPr>
            <p:cNvPr id="6" name="Rectangle 5"/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 descr="UT_logo_RGB.eps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90436"/>
            <a:ext cx="8229600" cy="857250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1723725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47654"/>
            <a:ext cx="9144000" cy="395846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F5BA7003-00DC-104B-92AD-B7A90026C1F9}" type="datetimeFigureOut">
              <a:rPr lang="en-US" smtClean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34766"/>
            <a:ext cx="8229600" cy="85725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90444" y="563945"/>
            <a:ext cx="3799498" cy="1191695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990444" y="1755639"/>
            <a:ext cx="3799498" cy="290225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4670427" y="171450"/>
            <a:ext cx="4240119" cy="2883952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0424" y="3131933"/>
            <a:ext cx="2057400" cy="1529334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853144" y="3131933"/>
            <a:ext cx="2057400" cy="1529334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"/>
            <a:ext cx="7772400" cy="67151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280302" cy="273844"/>
          </a:xfrm>
          <a:prstGeom prst="rect">
            <a:avLst/>
          </a:prstGeom>
        </p:spPr>
        <p:txBody>
          <a:bodyPr/>
          <a:lstStyle/>
          <a:p>
            <a:fld id="{CB016D1E-C240-F54C-B964-4E8AE0DA4492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7502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3102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457200" y="847726"/>
            <a:ext cx="7772400" cy="37766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6AF4CE-BADB-1F43-B2D3-4E4B8D76C7AC}"/>
              </a:ext>
            </a:extLst>
          </p:cNvPr>
          <p:cNvCxnSpPr/>
          <p:nvPr userDrawn="1"/>
        </p:nvCxnSpPr>
        <p:spPr>
          <a:xfrm>
            <a:off x="457200" y="755221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5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1" y="1"/>
            <a:ext cx="9144000" cy="51434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CEA944-8C83-0749-803E-9F2D1889E187}"/>
              </a:ext>
            </a:extLst>
          </p:cNvPr>
          <p:cNvSpPr/>
          <p:nvPr userDrawn="1"/>
        </p:nvSpPr>
        <p:spPr>
          <a:xfrm>
            <a:off x="390008" y="0"/>
            <a:ext cx="4193654" cy="51435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462442-48EB-6146-89C2-7AA4854FA4DE}"/>
              </a:ext>
            </a:extLst>
          </p:cNvPr>
          <p:cNvGrpSpPr/>
          <p:nvPr userDrawn="1"/>
        </p:nvGrpSpPr>
        <p:grpSpPr>
          <a:xfrm>
            <a:off x="1596519" y="3211881"/>
            <a:ext cx="1873729" cy="1302368"/>
            <a:chOff x="3615775" y="2834640"/>
            <a:chExt cx="2039112" cy="1417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DA2F4F-8855-7744-8D34-381A6FB10D78}"/>
                </a:ext>
              </a:extLst>
            </p:cNvPr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UT_logo_RGB.eps">
              <a:extLst>
                <a:ext uri="{FF2B5EF4-FFF2-40B4-BE49-F238E27FC236}">
                  <a16:creationId xmlns:a16="http://schemas.microsoft.com/office/drawing/2014/main" id="{7FDB297C-692A-FB4C-B5AC-ED255C9385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B7046C7-3E9E-7B46-A08A-E8A1B1E54377}"/>
              </a:ext>
            </a:extLst>
          </p:cNvPr>
          <p:cNvSpPr/>
          <p:nvPr userDrawn="1"/>
        </p:nvSpPr>
        <p:spPr>
          <a:xfrm>
            <a:off x="390008" y="5044698"/>
            <a:ext cx="4193654" cy="98802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BC353D7-084D-4243-A74A-E3989B810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347" y="433953"/>
            <a:ext cx="4193654" cy="2332494"/>
          </a:xfrm>
        </p:spPr>
        <p:txBody>
          <a:bodyPr anchor="ctr">
            <a:normAutofit/>
          </a:bodyPr>
          <a:lstStyle>
            <a:lvl1pPr>
              <a:defRPr sz="4000" b="1" i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2455390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3" y="4767264"/>
            <a:ext cx="1397863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063" y="4767264"/>
            <a:ext cx="2895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0663" y="4767264"/>
            <a:ext cx="2133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FCDEB-8DD1-9A42-BFDE-635B27756DE7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43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95910"/>
            <a:ext cx="9144000" cy="1647591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161802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97534"/>
            <a:ext cx="7772400" cy="110251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724" y="3742520"/>
            <a:ext cx="1598055" cy="10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4389"/>
            <a:ext cx="7772400" cy="1102519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11219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1" y="1"/>
            <a:ext cx="9144000" cy="51434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CEA944-8C83-0749-803E-9F2D1889E187}"/>
              </a:ext>
            </a:extLst>
          </p:cNvPr>
          <p:cNvSpPr/>
          <p:nvPr userDrawn="1"/>
        </p:nvSpPr>
        <p:spPr>
          <a:xfrm>
            <a:off x="390008" y="0"/>
            <a:ext cx="4193654" cy="51435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462442-48EB-6146-89C2-7AA4854FA4DE}"/>
              </a:ext>
            </a:extLst>
          </p:cNvPr>
          <p:cNvGrpSpPr/>
          <p:nvPr userDrawn="1"/>
        </p:nvGrpSpPr>
        <p:grpSpPr>
          <a:xfrm>
            <a:off x="1596519" y="3211881"/>
            <a:ext cx="1873729" cy="1302368"/>
            <a:chOff x="3615775" y="2834640"/>
            <a:chExt cx="2039112" cy="1417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DA2F4F-8855-7744-8D34-381A6FB10D78}"/>
                </a:ext>
              </a:extLst>
            </p:cNvPr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UT_logo_RGB.eps">
              <a:extLst>
                <a:ext uri="{FF2B5EF4-FFF2-40B4-BE49-F238E27FC236}">
                  <a16:creationId xmlns:a16="http://schemas.microsoft.com/office/drawing/2014/main" id="{7FDB297C-692A-FB4C-B5AC-ED255C9385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B7046C7-3E9E-7B46-A08A-E8A1B1E54377}"/>
              </a:ext>
            </a:extLst>
          </p:cNvPr>
          <p:cNvSpPr/>
          <p:nvPr userDrawn="1"/>
        </p:nvSpPr>
        <p:spPr>
          <a:xfrm>
            <a:off x="390008" y="5044698"/>
            <a:ext cx="4193654" cy="98802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BC353D7-084D-4243-A74A-E3989B810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8347" y="433953"/>
            <a:ext cx="4193654" cy="2332494"/>
          </a:xfrm>
        </p:spPr>
        <p:txBody>
          <a:bodyPr anchor="ctr">
            <a:normAutofit/>
          </a:bodyPr>
          <a:lstStyle>
            <a:lvl1pPr>
              <a:defRPr sz="4000" b="1" i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-16031"/>
            <a:ext cx="9144000" cy="51595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26330B-B6DD-CC48-93CA-7BAD5316A5EE}"/>
              </a:ext>
            </a:extLst>
          </p:cNvPr>
          <p:cNvSpPr/>
          <p:nvPr userDrawn="1"/>
        </p:nvSpPr>
        <p:spPr>
          <a:xfrm>
            <a:off x="4564442" y="0"/>
            <a:ext cx="4193654" cy="51435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0F7205-B212-904B-8146-2F4DEBDC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442" y="205979"/>
            <a:ext cx="4193654" cy="265984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BD1775-7EB3-3142-9681-2EE798E0CE79}"/>
              </a:ext>
            </a:extLst>
          </p:cNvPr>
          <p:cNvGrpSpPr/>
          <p:nvPr userDrawn="1"/>
        </p:nvGrpSpPr>
        <p:grpSpPr>
          <a:xfrm>
            <a:off x="5770953" y="3211881"/>
            <a:ext cx="1873729" cy="1302368"/>
            <a:chOff x="3615775" y="2834640"/>
            <a:chExt cx="2039112" cy="1417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0AB858-100E-7F4C-B77B-5E587A56A0C4}"/>
                </a:ext>
              </a:extLst>
            </p:cNvPr>
            <p:cNvSpPr/>
            <p:nvPr userDrawn="1"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UT_logo_RGB.eps">
              <a:extLst>
                <a:ext uri="{FF2B5EF4-FFF2-40B4-BE49-F238E27FC236}">
                  <a16:creationId xmlns:a16="http://schemas.microsoft.com/office/drawing/2014/main" id="{539D5D5C-DE35-3442-8B67-1FF05B0C233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7063" r="-4562" b="-7766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C022A84-7D89-8840-989D-E781012D66E7}"/>
              </a:ext>
            </a:extLst>
          </p:cNvPr>
          <p:cNvSpPr/>
          <p:nvPr userDrawn="1"/>
        </p:nvSpPr>
        <p:spPr>
          <a:xfrm>
            <a:off x="4564442" y="5044698"/>
            <a:ext cx="4193654" cy="98802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3" y="4767264"/>
            <a:ext cx="1397863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063" y="4767264"/>
            <a:ext cx="2895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0663" y="4767264"/>
            <a:ext cx="2133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FCDEB-8DD1-9A42-BFDE-635B27756DE7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CCF5D2-1E8C-C947-AADC-F0306D77DE52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7915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74" y="1958979"/>
            <a:ext cx="4021814" cy="2449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47915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09" y="1958979"/>
            <a:ext cx="4023394" cy="2449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33C33B-9FC0-F647-BB21-D8D49323307B}"/>
              </a:ext>
            </a:extLst>
          </p:cNvPr>
          <p:cNvCxnSpPr/>
          <p:nvPr userDrawn="1"/>
        </p:nvCxnSpPr>
        <p:spPr>
          <a:xfrm>
            <a:off x="457200" y="1063229"/>
            <a:ext cx="8229600" cy="0"/>
          </a:xfrm>
          <a:prstGeom prst="line">
            <a:avLst/>
          </a:prstGeom>
          <a:ln w="41275">
            <a:solidFill>
              <a:srgbClr val="FD6D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1" r:id="rId2"/>
    <p:sldLayoutId id="2147483649" r:id="rId3"/>
    <p:sldLayoutId id="2147483663" r:id="rId4"/>
    <p:sldLayoutId id="214748369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T_logo_RIGHT_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4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UT_logo_RIGHT_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T_logo_RIGHT_KNOCKOUT.eps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3" r:id="rId2"/>
    <p:sldLayoutId id="2147483704" r:id="rId3"/>
    <p:sldLayoutId id="214748370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A94532-C3E6-A891-4DD1-C01D834F9F41}"/>
              </a:ext>
            </a:extLst>
          </p:cNvPr>
          <p:cNvSpPr txBox="1"/>
          <p:nvPr/>
        </p:nvSpPr>
        <p:spPr>
          <a:xfrm>
            <a:off x="339438" y="754144"/>
            <a:ext cx="4433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42629"/>
                </a:solidFill>
              </a:rPr>
              <a:t>Code Signing Certificate Misissuance in the Wild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26518-9A14-7786-DD92-716A8267841A}"/>
              </a:ext>
            </a:extLst>
          </p:cNvPr>
          <p:cNvSpPr txBox="1"/>
          <p:nvPr/>
        </p:nvSpPr>
        <p:spPr>
          <a:xfrm>
            <a:off x="1080656" y="1708251"/>
            <a:ext cx="2951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Mason Hyman, Julia Steed</a:t>
            </a:r>
          </a:p>
        </p:txBody>
      </p:sp>
    </p:spTree>
    <p:extLst>
      <p:ext uri="{BB962C8B-B14F-4D97-AF65-F5344CB8AC3E}">
        <p14:creationId xmlns:p14="http://schemas.microsoft.com/office/powerpoint/2010/main" val="417713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7B4A5-2183-8A43-509F-577045B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2" y="2530164"/>
            <a:ext cx="573955" cy="573955"/>
          </a:xfrm>
          <a:prstGeom prst="rect">
            <a:avLst/>
          </a:prstGeom>
        </p:spPr>
      </p:pic>
      <p:pic>
        <p:nvPicPr>
          <p:cNvPr id="7" name="Picture 6" descr="A green biohazard symbol on a black background&#10;&#10;Description automatically generated">
            <a:extLst>
              <a:ext uri="{FF2B5EF4-FFF2-40B4-BE49-F238E27FC236}">
                <a16:creationId xmlns:a16="http://schemas.microsoft.com/office/drawing/2014/main" id="{EA743D0D-C254-AC35-20D0-7D64AB41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9" y="3237947"/>
            <a:ext cx="928426" cy="928426"/>
          </a:xfrm>
          <a:prstGeom prst="rect">
            <a:avLst/>
          </a:prstGeom>
        </p:spPr>
      </p:pic>
      <p:pic>
        <p:nvPicPr>
          <p:cNvPr id="9" name="Picture 8" descr="A black and white cat logo&#10;&#10;Description automatically generated">
            <a:extLst>
              <a:ext uri="{FF2B5EF4-FFF2-40B4-BE49-F238E27FC236}">
                <a16:creationId xmlns:a16="http://schemas.microsoft.com/office/drawing/2014/main" id="{A84026CB-4376-D93B-19E4-D5E324B2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5" y="633338"/>
            <a:ext cx="876272" cy="876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0CC72B-538C-E5AA-1236-96FBDD468EA9}"/>
              </a:ext>
            </a:extLst>
          </p:cNvPr>
          <p:cNvSpPr txBox="1"/>
          <p:nvPr/>
        </p:nvSpPr>
        <p:spPr>
          <a:xfrm>
            <a:off x="1007307" y="779086"/>
            <a:ext cx="3814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242629"/>
                </a:solidFill>
              </a:rPr>
              <a:t>Malcert</a:t>
            </a:r>
            <a:r>
              <a:rPr lang="en-US" sz="3200" b="1" dirty="0">
                <a:solidFill>
                  <a:srgbClr val="242629"/>
                </a:solidFill>
              </a:rPr>
              <a:t> Dataset: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8393F-72CB-E87B-C0D4-825F5E322874}"/>
              </a:ext>
            </a:extLst>
          </p:cNvPr>
          <p:cNvSpPr txBox="1"/>
          <p:nvPr/>
        </p:nvSpPr>
        <p:spPr>
          <a:xfrm>
            <a:off x="4620619" y="782764"/>
            <a:ext cx="171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67390"/>
                </a:solidFill>
              </a:rPr>
              <a:t>6,322</a:t>
            </a:r>
          </a:p>
        </p:txBody>
      </p:sp>
      <p:pic>
        <p:nvPicPr>
          <p:cNvPr id="15" name="Picture 14" descr="A yellow and black check mark in a circle&#10;&#10;Description automatically generated">
            <a:extLst>
              <a:ext uri="{FF2B5EF4-FFF2-40B4-BE49-F238E27FC236}">
                <a16:creationId xmlns:a16="http://schemas.microsoft.com/office/drawing/2014/main" id="{27FEDDE8-6CFD-81D5-6326-9991A4B9E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" y="1377617"/>
            <a:ext cx="1049035" cy="10490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897297-FBD7-B244-9A4D-18434A951956}"/>
              </a:ext>
            </a:extLst>
          </p:cNvPr>
          <p:cNvSpPr txBox="1"/>
          <p:nvPr/>
        </p:nvSpPr>
        <p:spPr>
          <a:xfrm>
            <a:off x="1007307" y="1609746"/>
            <a:ext cx="3683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42629"/>
                </a:solidFill>
              </a:rPr>
              <a:t>Symantec Dataset: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9F3629-1AB3-4A6F-94B4-F0D657AC49CF}"/>
              </a:ext>
            </a:extLst>
          </p:cNvPr>
          <p:cNvSpPr txBox="1"/>
          <p:nvPr/>
        </p:nvSpPr>
        <p:spPr>
          <a:xfrm>
            <a:off x="4757283" y="202816"/>
            <a:ext cx="231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42629"/>
                </a:solidFill>
              </a:rPr>
              <a:t>Certificates: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8AEEE-0074-2BDE-EDAB-B3594A65500B}"/>
              </a:ext>
            </a:extLst>
          </p:cNvPr>
          <p:cNvSpPr txBox="1"/>
          <p:nvPr/>
        </p:nvSpPr>
        <p:spPr>
          <a:xfrm>
            <a:off x="6394335" y="16690"/>
            <a:ext cx="2640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42629"/>
                </a:solidFill>
              </a:rPr>
              <a:t>Issued after 9/21/16: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80DB7-2A9E-C2B1-5C67-08054A6C70B8}"/>
              </a:ext>
            </a:extLst>
          </p:cNvPr>
          <p:cNvSpPr txBox="1"/>
          <p:nvPr/>
        </p:nvSpPr>
        <p:spPr>
          <a:xfrm>
            <a:off x="7432764" y="779085"/>
            <a:ext cx="171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820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8FAE6-CE76-D446-F0A7-5D2780AABD05}"/>
              </a:ext>
            </a:extLst>
          </p:cNvPr>
          <p:cNvSpPr txBox="1"/>
          <p:nvPr/>
        </p:nvSpPr>
        <p:spPr>
          <a:xfrm>
            <a:off x="4651519" y="1615085"/>
            <a:ext cx="171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67390"/>
                </a:solidFill>
              </a:rPr>
              <a:t>132,485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31F6D0-9392-3A7D-DB3A-B0399460B899}"/>
              </a:ext>
            </a:extLst>
          </p:cNvPr>
          <p:cNvSpPr txBox="1"/>
          <p:nvPr/>
        </p:nvSpPr>
        <p:spPr>
          <a:xfrm>
            <a:off x="6947289" y="1609745"/>
            <a:ext cx="171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8200"/>
                </a:solidFill>
              </a:rPr>
              <a:t>10,270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516098-C254-E2D1-BFF1-A1232B63D005}"/>
              </a:ext>
            </a:extLst>
          </p:cNvPr>
          <p:cNvCxnSpPr/>
          <p:nvPr/>
        </p:nvCxnSpPr>
        <p:spPr>
          <a:xfrm>
            <a:off x="4467236" y="830253"/>
            <a:ext cx="45757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0DC963-B660-0499-91B6-2233BCF895F1}"/>
              </a:ext>
            </a:extLst>
          </p:cNvPr>
          <p:cNvCxnSpPr>
            <a:cxnSpLocks/>
          </p:cNvCxnSpPr>
          <p:nvPr/>
        </p:nvCxnSpPr>
        <p:spPr>
          <a:xfrm>
            <a:off x="6546655" y="830253"/>
            <a:ext cx="0" cy="31955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12EFB9C-EFB5-556C-56A3-C616C302A3A3}"/>
              </a:ext>
            </a:extLst>
          </p:cNvPr>
          <p:cNvSpPr txBox="1"/>
          <p:nvPr/>
        </p:nvSpPr>
        <p:spPr>
          <a:xfrm>
            <a:off x="1007307" y="2519344"/>
            <a:ext cx="3084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42629"/>
                </a:solidFill>
              </a:rPr>
              <a:t>Sorel Dataset: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78F759-2828-3A91-C055-572812213591}"/>
              </a:ext>
            </a:extLst>
          </p:cNvPr>
          <p:cNvSpPr txBox="1"/>
          <p:nvPr/>
        </p:nvSpPr>
        <p:spPr>
          <a:xfrm>
            <a:off x="4620619" y="2530164"/>
            <a:ext cx="171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67390"/>
                </a:solidFill>
              </a:rPr>
              <a:t>22,559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EAE764-AA5C-74DA-24F5-1A6297996FEB}"/>
              </a:ext>
            </a:extLst>
          </p:cNvPr>
          <p:cNvSpPr txBox="1"/>
          <p:nvPr/>
        </p:nvSpPr>
        <p:spPr>
          <a:xfrm>
            <a:off x="1045875" y="3409772"/>
            <a:ext cx="3513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42629"/>
                </a:solidFill>
              </a:rPr>
              <a:t>VirusShare Dataset: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DB2C9A-4F6A-EA3A-1455-BB4BD0BCADE9}"/>
              </a:ext>
            </a:extLst>
          </p:cNvPr>
          <p:cNvSpPr txBox="1"/>
          <p:nvPr/>
        </p:nvSpPr>
        <p:spPr>
          <a:xfrm>
            <a:off x="4651519" y="3445243"/>
            <a:ext cx="171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67390"/>
                </a:solidFill>
              </a:rPr>
              <a:t>20,121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09C09-819B-BA26-2877-6BB36D3161E0}"/>
              </a:ext>
            </a:extLst>
          </p:cNvPr>
          <p:cNvSpPr txBox="1"/>
          <p:nvPr/>
        </p:nvSpPr>
        <p:spPr>
          <a:xfrm>
            <a:off x="7089896" y="3440979"/>
            <a:ext cx="171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8200"/>
                </a:solidFill>
              </a:rPr>
              <a:t>1,561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6B17B0-A71D-766F-76FB-270D9A0CD458}"/>
              </a:ext>
            </a:extLst>
          </p:cNvPr>
          <p:cNvCxnSpPr/>
          <p:nvPr/>
        </p:nvCxnSpPr>
        <p:spPr>
          <a:xfrm>
            <a:off x="4507439" y="4030018"/>
            <a:ext cx="45757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E5B127F-CD9D-E8F8-ABF2-AB8D7A058748}"/>
              </a:ext>
            </a:extLst>
          </p:cNvPr>
          <p:cNvSpPr txBox="1"/>
          <p:nvPr/>
        </p:nvSpPr>
        <p:spPr>
          <a:xfrm>
            <a:off x="6947289" y="4086933"/>
            <a:ext cx="171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8200"/>
                </a:solidFill>
              </a:rPr>
              <a:t>19,799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0D95E-783E-DFE2-E01C-169058008B53}"/>
              </a:ext>
            </a:extLst>
          </p:cNvPr>
          <p:cNvCxnSpPr/>
          <p:nvPr/>
        </p:nvCxnSpPr>
        <p:spPr>
          <a:xfrm>
            <a:off x="4507439" y="3252272"/>
            <a:ext cx="45757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3E4FB3-C1FB-4CE5-217C-2D25911577F1}"/>
              </a:ext>
            </a:extLst>
          </p:cNvPr>
          <p:cNvCxnSpPr/>
          <p:nvPr/>
        </p:nvCxnSpPr>
        <p:spPr>
          <a:xfrm>
            <a:off x="4491544" y="2366856"/>
            <a:ext cx="45757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47AE9D-1BD2-AC3A-8047-DF128A76E4E0}"/>
              </a:ext>
            </a:extLst>
          </p:cNvPr>
          <p:cNvCxnSpPr/>
          <p:nvPr/>
        </p:nvCxnSpPr>
        <p:spPr>
          <a:xfrm>
            <a:off x="4459395" y="1515668"/>
            <a:ext cx="45757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168B7D1-F48C-9247-E38D-20A9907EA18C}"/>
              </a:ext>
            </a:extLst>
          </p:cNvPr>
          <p:cNvSpPr txBox="1"/>
          <p:nvPr/>
        </p:nvSpPr>
        <p:spPr>
          <a:xfrm>
            <a:off x="5913441" y="4148489"/>
            <a:ext cx="16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242629"/>
                </a:solidFill>
              </a:rPr>
              <a:t>Total</a:t>
            </a:r>
            <a:r>
              <a:rPr lang="en-US" sz="2400" b="1" dirty="0">
                <a:solidFill>
                  <a:srgbClr val="242629"/>
                </a:solidFill>
              </a:rPr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9D15F7-32F4-0095-7367-11447B2CD99B}"/>
              </a:ext>
            </a:extLst>
          </p:cNvPr>
          <p:cNvSpPr txBox="1"/>
          <p:nvPr/>
        </p:nvSpPr>
        <p:spPr>
          <a:xfrm>
            <a:off x="6795332" y="2530164"/>
            <a:ext cx="171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8200"/>
                </a:solidFill>
              </a:rPr>
              <a:t>7,968</a:t>
            </a:r>
          </a:p>
        </p:txBody>
      </p:sp>
    </p:spTree>
    <p:extLst>
      <p:ext uri="{BB962C8B-B14F-4D97-AF65-F5344CB8AC3E}">
        <p14:creationId xmlns:p14="http://schemas.microsoft.com/office/powerpoint/2010/main" val="1661402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424B-F810-099E-9203-DB3E1994E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8051"/>
            <a:ext cx="7772400" cy="671513"/>
          </a:xfrm>
        </p:spPr>
        <p:txBody>
          <a:bodyPr>
            <a:noAutofit/>
          </a:bodyPr>
          <a:lstStyle/>
          <a:p>
            <a:r>
              <a:rPr lang="en-US" sz="4000" dirty="0"/>
              <a:t>Data Processing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30F4F49-25E8-D696-464D-B54218F30DA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57200" y="847726"/>
            <a:ext cx="8080940" cy="3776663"/>
          </a:xfrm>
        </p:spPr>
        <p:txBody>
          <a:bodyPr>
            <a:normAutofit/>
          </a:bodyPr>
          <a:lstStyle/>
          <a:p>
            <a:r>
              <a:rPr lang="en-US" sz="2400" dirty="0"/>
              <a:t>To process a large volume of certificates, we forked </a:t>
            </a:r>
            <a:r>
              <a:rPr lang="en-US" sz="2400" b="1" dirty="0" err="1"/>
              <a:t>ZLint</a:t>
            </a:r>
            <a:r>
              <a:rPr lang="en-US" sz="2400" dirty="0"/>
              <a:t>, the X.509 certificate linter used by Kumar et. al.  </a:t>
            </a:r>
          </a:p>
          <a:p>
            <a:r>
              <a:rPr lang="en-US" sz="2400" dirty="0"/>
              <a:t>Because the requirements for TLS certificates and Code-signing certificates are different, we had to make many modifications to the original </a:t>
            </a:r>
            <a:r>
              <a:rPr lang="en-US" sz="2400" dirty="0" err="1"/>
              <a:t>ZLint</a:t>
            </a:r>
            <a:r>
              <a:rPr lang="en-US" sz="2400" dirty="0"/>
              <a:t> program.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C1345-A3BF-3F17-8C17-255A4B06948F}"/>
              </a:ext>
            </a:extLst>
          </p:cNvPr>
          <p:cNvSpPr txBox="1"/>
          <p:nvPr/>
        </p:nvSpPr>
        <p:spPr>
          <a:xfrm>
            <a:off x="2912897" y="3078436"/>
            <a:ext cx="3169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Lints Added: 96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BA6BC-78C3-7A5A-7D75-D53BAF7C9C23}"/>
              </a:ext>
            </a:extLst>
          </p:cNvPr>
          <p:cNvSpPr txBox="1"/>
          <p:nvPr/>
        </p:nvSpPr>
        <p:spPr>
          <a:xfrm>
            <a:off x="816228" y="3663212"/>
            <a:ext cx="7511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Requirement Coverage (Profile-only): ~97%</a:t>
            </a:r>
          </a:p>
        </p:txBody>
      </p:sp>
    </p:spTree>
    <p:extLst>
      <p:ext uri="{BB962C8B-B14F-4D97-AF65-F5344CB8AC3E}">
        <p14:creationId xmlns:p14="http://schemas.microsoft.com/office/powerpoint/2010/main" val="158853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12B9-8F22-3F0A-D451-598A1EB0B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How does </a:t>
            </a:r>
            <a:r>
              <a:rPr lang="en-US" sz="4000" dirty="0" err="1"/>
              <a:t>ZLint</a:t>
            </a:r>
            <a:r>
              <a:rPr lang="en-US" sz="4000" dirty="0"/>
              <a:t> work?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2B45CF4-5079-8FBD-E3B9-F63736851FED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57200" y="847726"/>
            <a:ext cx="5068469" cy="3776663"/>
          </a:xfrm>
        </p:spPr>
        <p:txBody>
          <a:bodyPr>
            <a:normAutofit/>
          </a:bodyPr>
          <a:lstStyle/>
          <a:p>
            <a:r>
              <a:rPr lang="en-US" sz="2400" dirty="0"/>
              <a:t>A linter is a static code analysis tool typically used to flag programming errors, bugs, or syntactic errors.</a:t>
            </a:r>
          </a:p>
          <a:p>
            <a:r>
              <a:rPr lang="en-US" sz="2400" dirty="0"/>
              <a:t>In ZLint’s case, the program checks for misissuances in X.509 certificates by comparing individual fields to their expected or required value.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588BF-29DD-B72F-C3CB-F5D94964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669" y="912992"/>
            <a:ext cx="3502660" cy="35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56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12B9-8F22-3F0A-D451-598A1EB0B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How does </a:t>
            </a:r>
            <a:r>
              <a:rPr lang="en-US" sz="4000" dirty="0" err="1"/>
              <a:t>ZLint</a:t>
            </a:r>
            <a:r>
              <a:rPr lang="en-US" sz="4000" dirty="0"/>
              <a:t> work? (cont.)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2B45CF4-5079-8FBD-E3B9-F63736851FED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57201" y="847726"/>
            <a:ext cx="7104832" cy="1766448"/>
          </a:xfrm>
        </p:spPr>
        <p:txBody>
          <a:bodyPr>
            <a:normAutofit/>
          </a:bodyPr>
          <a:lstStyle/>
          <a:p>
            <a:r>
              <a:rPr lang="en-US" sz="2400" dirty="0"/>
              <a:t>In our testing, we measured that </a:t>
            </a:r>
            <a:r>
              <a:rPr lang="en-US" sz="2400" dirty="0" err="1"/>
              <a:t>ZLint</a:t>
            </a:r>
            <a:r>
              <a:rPr lang="en-US" sz="2400" dirty="0"/>
              <a:t> could perform at roughly 250,000 certificates per hour.</a:t>
            </a:r>
          </a:p>
          <a:p>
            <a:r>
              <a:rPr lang="en-US" sz="2400" dirty="0" err="1"/>
              <a:t>ZLint</a:t>
            </a:r>
            <a:r>
              <a:rPr lang="en-US" sz="2400" dirty="0"/>
              <a:t> is written in Golang and is configured to write its results to a sqlite3 database.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06317-45DD-8BAE-14E1-C9D3F67C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42" y="2870650"/>
            <a:ext cx="5172853" cy="1313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8500A0-78D7-6451-DDD4-6870BD8F7C97}"/>
              </a:ext>
            </a:extLst>
          </p:cNvPr>
          <p:cNvSpPr txBox="1"/>
          <p:nvPr/>
        </p:nvSpPr>
        <p:spPr>
          <a:xfrm>
            <a:off x="1269219" y="4184007"/>
            <a:ext cx="679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Example: </a:t>
            </a:r>
            <a:r>
              <a:rPr lang="en-US" dirty="0"/>
              <a:t>Execute function for Lint that checks certificate version is 3</a:t>
            </a:r>
            <a:endParaRPr lang="en-US" b="1" dirty="0"/>
          </a:p>
        </p:txBody>
      </p:sp>
      <p:pic>
        <p:nvPicPr>
          <p:cNvPr id="9" name="Picture 8" descr="A blue circle with white text and a black background&#10;&#10;Description automatically generated">
            <a:extLst>
              <a:ext uri="{FF2B5EF4-FFF2-40B4-BE49-F238E27FC236}">
                <a16:creationId xmlns:a16="http://schemas.microsoft.com/office/drawing/2014/main" id="{A545E4B0-38D3-81F7-B696-EB856A36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518" y="942917"/>
            <a:ext cx="720121" cy="720121"/>
          </a:xfrm>
          <a:prstGeom prst="rect">
            <a:avLst/>
          </a:prstGeom>
        </p:spPr>
      </p:pic>
      <p:pic>
        <p:nvPicPr>
          <p:cNvPr id="11" name="Picture 10" descr="A blue square with a feather in it&#10;&#10;Description automatically generated">
            <a:extLst>
              <a:ext uri="{FF2B5EF4-FFF2-40B4-BE49-F238E27FC236}">
                <a16:creationId xmlns:a16="http://schemas.microsoft.com/office/drawing/2014/main" id="{24AAC964-C63C-DA2F-EEDB-136E1F639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156" y="1721635"/>
            <a:ext cx="1210567" cy="8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71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3B27AC-42C2-D3DA-C3DB-C2AED27480AD}"/>
              </a:ext>
            </a:extLst>
          </p:cNvPr>
          <p:cNvSpPr txBox="1"/>
          <p:nvPr/>
        </p:nvSpPr>
        <p:spPr>
          <a:xfrm>
            <a:off x="2197395" y="1495648"/>
            <a:ext cx="4749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42629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8425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E933-9CE3-8C7D-80C9-AF3915F4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Misissuance Quantified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6FA500-B6D0-4DEC-FBD9-05E0CEF53F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79129"/>
              </p:ext>
            </p:extLst>
          </p:nvPr>
        </p:nvGraphicFramePr>
        <p:xfrm>
          <a:off x="457200" y="1200150"/>
          <a:ext cx="824923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843">
                  <a:extLst>
                    <a:ext uri="{9D8B030D-6E8A-4147-A177-3AD203B41FA5}">
                      <a16:colId xmlns:a16="http://schemas.microsoft.com/office/drawing/2014/main" val="2276606144"/>
                    </a:ext>
                  </a:extLst>
                </a:gridCol>
                <a:gridCol w="1907337">
                  <a:extLst>
                    <a:ext uri="{9D8B030D-6E8A-4147-A177-3AD203B41FA5}">
                      <a16:colId xmlns:a16="http://schemas.microsoft.com/office/drawing/2014/main" val="1262980739"/>
                    </a:ext>
                  </a:extLst>
                </a:gridCol>
                <a:gridCol w="1116354">
                  <a:extLst>
                    <a:ext uri="{9D8B030D-6E8A-4147-A177-3AD203B41FA5}">
                      <a16:colId xmlns:a16="http://schemas.microsoft.com/office/drawing/2014/main" val="3437647635"/>
                    </a:ext>
                  </a:extLst>
                </a:gridCol>
                <a:gridCol w="1262208">
                  <a:extLst>
                    <a:ext uri="{9D8B030D-6E8A-4147-A177-3AD203B41FA5}">
                      <a16:colId xmlns:a16="http://schemas.microsoft.com/office/drawing/2014/main" val="4036025864"/>
                    </a:ext>
                  </a:extLst>
                </a:gridCol>
                <a:gridCol w="1189281">
                  <a:extLst>
                    <a:ext uri="{9D8B030D-6E8A-4147-A177-3AD203B41FA5}">
                      <a16:colId xmlns:a16="http://schemas.microsoft.com/office/drawing/2014/main" val="3864826623"/>
                    </a:ext>
                  </a:extLst>
                </a:gridCol>
                <a:gridCol w="1492211">
                  <a:extLst>
                    <a:ext uri="{9D8B030D-6E8A-4147-A177-3AD203B41FA5}">
                      <a16:colId xmlns:a16="http://schemas.microsoft.com/office/drawing/2014/main" val="1947989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Unique Certs Misissued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Passed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Warnings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97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Symantec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12.1512%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341,599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21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8.8604%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186,758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3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VirusShare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16.3997%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52,370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386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2,192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11.0713%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580,727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2,662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1,571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72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422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65AF-4F81-E6C5-340F-B4ADA828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Misissuances</a:t>
            </a:r>
          </a:p>
        </p:txBody>
      </p:sp>
      <p:pic>
        <p:nvPicPr>
          <p:cNvPr id="13" name="Content Placeholder 12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BA676739-03A2-9376-B38E-A15711647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152" y="1137572"/>
            <a:ext cx="7475204" cy="3372506"/>
          </a:xfrm>
        </p:spPr>
      </p:pic>
    </p:spTree>
    <p:extLst>
      <p:ext uri="{BB962C8B-B14F-4D97-AF65-F5344CB8AC3E}">
        <p14:creationId xmlns:p14="http://schemas.microsoft.com/office/powerpoint/2010/main" val="2909492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5C81-FBE9-FB50-F778-DF62D499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Misissuance Over Time</a:t>
            </a:r>
          </a:p>
        </p:txBody>
      </p:sp>
      <p:pic>
        <p:nvPicPr>
          <p:cNvPr id="7" name="Content Placeholder 6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16821314-E17B-AD4F-A52E-506DEC8EF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925" y="1136355"/>
            <a:ext cx="6788150" cy="3394075"/>
          </a:xfrm>
        </p:spPr>
      </p:pic>
    </p:spTree>
    <p:extLst>
      <p:ext uri="{BB962C8B-B14F-4D97-AF65-F5344CB8AC3E}">
        <p14:creationId xmlns:p14="http://schemas.microsoft.com/office/powerpoint/2010/main" val="3286462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13AB-6DA9-E43A-FA2D-6F5DCA1324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Most Common CAs to Misissue</a:t>
            </a:r>
          </a:p>
        </p:txBody>
      </p:sp>
      <p:pic>
        <p:nvPicPr>
          <p:cNvPr id="5" name="Picture 4" descr="A blue pie chart with numbers and text&#10;&#10;Description automatically generated">
            <a:extLst>
              <a:ext uri="{FF2B5EF4-FFF2-40B4-BE49-F238E27FC236}">
                <a16:creationId xmlns:a16="http://schemas.microsoft.com/office/drawing/2014/main" id="{FA93B7B9-02C0-A115-AA1D-BCA57620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097" y="847726"/>
            <a:ext cx="4959318" cy="364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3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3B27AC-42C2-D3DA-C3DB-C2AED27480AD}"/>
              </a:ext>
            </a:extLst>
          </p:cNvPr>
          <p:cNvSpPr txBox="1"/>
          <p:nvPr/>
        </p:nvSpPr>
        <p:spPr>
          <a:xfrm>
            <a:off x="2197395" y="1495648"/>
            <a:ext cx="4749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42629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76950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3B27AC-42C2-D3DA-C3DB-C2AED27480AD}"/>
              </a:ext>
            </a:extLst>
          </p:cNvPr>
          <p:cNvSpPr txBox="1"/>
          <p:nvPr/>
        </p:nvSpPr>
        <p:spPr>
          <a:xfrm>
            <a:off x="2197395" y="1495648"/>
            <a:ext cx="47492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42629"/>
                </a:solidFill>
              </a:rPr>
              <a:t>Introduction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358792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C38-01CF-FDAC-0183-D278A1E94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So what do the results tell us?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E6491F7E-6305-B995-572A-98FEF6D9F5E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57200" y="859589"/>
            <a:ext cx="7772400" cy="3776663"/>
          </a:xfrm>
        </p:spPr>
        <p:txBody>
          <a:bodyPr>
            <a:normAutofit/>
          </a:bodyPr>
          <a:lstStyle/>
          <a:p>
            <a:r>
              <a:rPr lang="en-US" sz="2400" dirty="0"/>
              <a:t>Based on the identification that </a:t>
            </a:r>
            <a:r>
              <a:rPr lang="en-US" sz="2400" b="1" dirty="0"/>
              <a:t>11.1% </a:t>
            </a:r>
            <a:r>
              <a:rPr lang="en-US" sz="2400" dirty="0"/>
              <a:t>of code-signing certificates contained a violation of accepted baselines and best practices, there is potential for improvement by certificate authorities.</a:t>
            </a:r>
          </a:p>
          <a:p>
            <a:r>
              <a:rPr lang="en-US" sz="2400" dirty="0"/>
              <a:t>Compared to the conclusion that only 3.3% of TLS certificates contained violations made by Kumar et. al, one may generalize that certificate authorities make more errors when issuing code-signing certificates.</a:t>
            </a:r>
          </a:p>
        </p:txBody>
      </p:sp>
    </p:spTree>
    <p:extLst>
      <p:ext uri="{BB962C8B-B14F-4D97-AF65-F5344CB8AC3E}">
        <p14:creationId xmlns:p14="http://schemas.microsoft.com/office/powerpoint/2010/main" val="1254453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65AF-4F81-E6C5-340F-B4ADA828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Misissuances</a:t>
            </a:r>
          </a:p>
        </p:txBody>
      </p:sp>
      <p:pic>
        <p:nvPicPr>
          <p:cNvPr id="13" name="Content Placeholder 12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BA676739-03A2-9376-B38E-A15711647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152" y="1137572"/>
            <a:ext cx="7475204" cy="3372506"/>
          </a:xfrm>
        </p:spPr>
      </p:pic>
    </p:spTree>
    <p:extLst>
      <p:ext uri="{BB962C8B-B14F-4D97-AF65-F5344CB8AC3E}">
        <p14:creationId xmlns:p14="http://schemas.microsoft.com/office/powerpoint/2010/main" val="1444355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F461-387E-74F4-6591-483EE956CE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What do the most common misissuances tell us?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716A87B-484F-B965-A19B-1A72E18F0E27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By a margin of over 1,000 occurrences, </a:t>
            </a:r>
            <a:r>
              <a:rPr lang="en-US" sz="2400" u="sng" dirty="0"/>
              <a:t>signature algorithm misissuances</a:t>
            </a:r>
            <a:r>
              <a:rPr lang="en-US" sz="2400" dirty="0"/>
              <a:t> were the most commonly seen among the dataset.</a:t>
            </a:r>
          </a:p>
          <a:p>
            <a:r>
              <a:rPr lang="en-US" sz="2400" dirty="0"/>
              <a:t>This is mostly due to the transition between        RSA-2048 and RSA-3072 and the unclear required transition dates issued by the CA/B Forum.</a:t>
            </a:r>
          </a:p>
          <a:p>
            <a:r>
              <a:rPr lang="en-US" sz="2400" dirty="0"/>
              <a:t>It should be noted that CAs should be less to blame for these misissuances as the responsibility to set clear transition dates between requirements falls upon the CA/B Forum.</a:t>
            </a:r>
          </a:p>
        </p:txBody>
      </p:sp>
    </p:spTree>
    <p:extLst>
      <p:ext uri="{BB962C8B-B14F-4D97-AF65-F5344CB8AC3E}">
        <p14:creationId xmlns:p14="http://schemas.microsoft.com/office/powerpoint/2010/main" val="2148191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030D-E8E4-9611-3B17-E9F1CA9C3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the most common misissuances tell us? (cont.)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25AE2F3-7879-5E21-D20D-81CC7F54524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the case of key usage and extended key usage misissuances, CAs are clearly to be blamed as the requirements are very straightforward.</a:t>
            </a:r>
          </a:p>
          <a:p>
            <a:r>
              <a:rPr lang="en-US" sz="2400" dirty="0"/>
              <a:t>In 215 cases (1.11%), the X.509 key usage field was not included despite being required as a critical field.</a:t>
            </a:r>
          </a:p>
          <a:p>
            <a:r>
              <a:rPr lang="en-US" sz="2400" dirty="0"/>
              <a:t>When not included, certificates become vulnerable to misuse by the holder. If stolen, malicious actors may use the certificate freely to perform unintended actions.</a:t>
            </a:r>
          </a:p>
        </p:txBody>
      </p:sp>
    </p:spTree>
    <p:extLst>
      <p:ext uri="{BB962C8B-B14F-4D97-AF65-F5344CB8AC3E}">
        <p14:creationId xmlns:p14="http://schemas.microsoft.com/office/powerpoint/2010/main" val="1202600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8A05-3971-6956-E15C-61E644713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the most common misissuances tell us? (cont.)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7D03EE7-F7FD-66B4-56AB-3EDD081618F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Within the most common misissuances, there were 476 instances of </a:t>
            </a:r>
            <a:r>
              <a:rPr lang="en-US" sz="2400" u="sng" dirty="0"/>
              <a:t>Authority Information Access (AIA) violations</a:t>
            </a:r>
            <a:r>
              <a:rPr lang="en-US" sz="2400" dirty="0"/>
              <a:t>.</a:t>
            </a:r>
          </a:p>
          <a:p>
            <a:r>
              <a:rPr lang="en-US" sz="2400" dirty="0"/>
              <a:t>This field is required to contain information and links that browsers and other applications can use to check the validity and revocation status of certificates.</a:t>
            </a:r>
          </a:p>
          <a:p>
            <a:r>
              <a:rPr lang="en-US" sz="2400" dirty="0"/>
              <a:t>Without a proper AIA field, certificate revocation is rendered ineffective. This is a large vulnerability in the current PKI landscape.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773CB-6E31-C2CD-9259-DDA97D57F359}"/>
              </a:ext>
            </a:extLst>
          </p:cNvPr>
          <p:cNvSpPr txBox="1"/>
          <p:nvPr/>
        </p:nvSpPr>
        <p:spPr>
          <a:xfrm>
            <a:off x="92149" y="4713767"/>
            <a:ext cx="7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711537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7DE8-30BE-FF82-775C-67F7AC84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EB99B-BF94-934F-9DCD-B0EF0A5E7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In order to get a full picture of misissuance as it relates to code-signing certificates, many more certificates are needed.</a:t>
            </a:r>
          </a:p>
          <a:p>
            <a:r>
              <a:rPr lang="en-US" sz="2400" dirty="0"/>
              <a:t>Ideally, a majority of these certificates would come from benign binaries, which we did not have in this project.</a:t>
            </a:r>
          </a:p>
          <a:p>
            <a:r>
              <a:rPr lang="en-US" sz="2400" dirty="0"/>
              <a:t>A large corpus of benign, signed binaries would help to rule out some of the noise inherent to datasets of malicious binaries.</a:t>
            </a:r>
          </a:p>
          <a:p>
            <a:r>
              <a:rPr lang="en-US" sz="2400" dirty="0"/>
              <a:t>It should be noted that collected a large supply of benign binaries is both difficult and computationally expensive (bandwidth, storage).</a:t>
            </a:r>
          </a:p>
        </p:txBody>
      </p:sp>
    </p:spTree>
    <p:extLst>
      <p:ext uri="{BB962C8B-B14F-4D97-AF65-F5344CB8AC3E}">
        <p14:creationId xmlns:p14="http://schemas.microsoft.com/office/powerpoint/2010/main" val="385909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B94A-416B-A754-5C86-30B2414EC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Next Steps (cont.)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EE6EE217-3878-C243-39B9-FF480752E5B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With more certificates, one may begin to examine the differences between the misissuance of Extended-Validation (EV) and Non-EV code-signing certificates. </a:t>
            </a:r>
          </a:p>
          <a:p>
            <a:r>
              <a:rPr lang="en-US" sz="2400" dirty="0"/>
              <a:t>By examining EV certificates, there may be better indicators as to the health of the code signing ecosystem.</a:t>
            </a:r>
          </a:p>
          <a:p>
            <a:r>
              <a:rPr lang="en-US" sz="2400" dirty="0"/>
              <a:t>Additionally, a deep dive into the effectiveness of the current baseline requirements should be performed as well as examining their usability by CAs.</a:t>
            </a:r>
          </a:p>
        </p:txBody>
      </p:sp>
    </p:spTree>
    <p:extLst>
      <p:ext uri="{BB962C8B-B14F-4D97-AF65-F5344CB8AC3E}">
        <p14:creationId xmlns:p14="http://schemas.microsoft.com/office/powerpoint/2010/main" val="3147042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A94532-C3E6-A891-4DD1-C01D834F9F41}"/>
              </a:ext>
            </a:extLst>
          </p:cNvPr>
          <p:cNvSpPr txBox="1"/>
          <p:nvPr/>
        </p:nvSpPr>
        <p:spPr>
          <a:xfrm>
            <a:off x="339438" y="754144"/>
            <a:ext cx="4433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42629"/>
                </a:solidFill>
              </a:rPr>
              <a:t>Code Signing Certificate Misissuance in the Wild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26518-9A14-7786-DD92-716A8267841A}"/>
              </a:ext>
            </a:extLst>
          </p:cNvPr>
          <p:cNvSpPr txBox="1"/>
          <p:nvPr/>
        </p:nvSpPr>
        <p:spPr>
          <a:xfrm>
            <a:off x="1080656" y="1708251"/>
            <a:ext cx="2951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Mason Hyman, Julia Steed</a:t>
            </a:r>
          </a:p>
        </p:txBody>
      </p:sp>
    </p:spTree>
    <p:extLst>
      <p:ext uri="{BB962C8B-B14F-4D97-AF65-F5344CB8AC3E}">
        <p14:creationId xmlns:p14="http://schemas.microsoft.com/office/powerpoint/2010/main" val="29944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39D3-C8DD-AEEB-2898-5D4D9735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603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/>
              <a:t>What is the difference between code-signing and TLS certificates?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C940F6-31F1-D475-B484-8D8DB4B36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8" y="1099849"/>
            <a:ext cx="3997922" cy="3394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TLS Certificates:</a:t>
            </a:r>
          </a:p>
          <a:p>
            <a:r>
              <a:rPr lang="en-US" sz="2400" dirty="0"/>
              <a:t>Encrypts the data exchanged between a user’s web browser and the web server.</a:t>
            </a:r>
          </a:p>
          <a:p>
            <a:r>
              <a:rPr lang="en-US" sz="2400" dirty="0"/>
              <a:t>Provides </a:t>
            </a:r>
            <a:r>
              <a:rPr lang="en-US" sz="2400" u="sng" dirty="0"/>
              <a:t>confidentiality</a:t>
            </a:r>
            <a:r>
              <a:rPr lang="en-US" sz="2400" dirty="0"/>
              <a:t> and </a:t>
            </a:r>
            <a:r>
              <a:rPr lang="en-US" sz="2400" u="sng" dirty="0"/>
              <a:t>integrity</a:t>
            </a:r>
            <a:r>
              <a:rPr lang="en-US" sz="2400" dirty="0"/>
              <a:t>.</a:t>
            </a:r>
          </a:p>
          <a:p>
            <a:r>
              <a:rPr lang="en-US" sz="2400" dirty="0"/>
              <a:t>Verifies the identity of the web server.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B9C6F-E5D8-9C07-A06D-C87F8C292A62}"/>
              </a:ext>
            </a:extLst>
          </p:cNvPr>
          <p:cNvSpPr txBox="1"/>
          <p:nvPr/>
        </p:nvSpPr>
        <p:spPr>
          <a:xfrm>
            <a:off x="4833256" y="1099849"/>
            <a:ext cx="41526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Code-Signing Certificates: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Digitally signs software and executable code to improve the security of software distribution.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</a:t>
            </a:r>
            <a:r>
              <a:rPr lang="en-US" sz="2400" u="sng" dirty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authenticity</a:t>
            </a:r>
            <a:r>
              <a:rPr lang="en-US" sz="2400" dirty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u="sng" dirty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integrity</a:t>
            </a:r>
            <a:r>
              <a:rPr lang="en-US" sz="2400" dirty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3C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Verifies the identity of the software publisher </a:t>
            </a:r>
          </a:p>
        </p:txBody>
      </p:sp>
    </p:spTree>
    <p:extLst>
      <p:ext uri="{BB962C8B-B14F-4D97-AF65-F5344CB8AC3E}">
        <p14:creationId xmlns:p14="http://schemas.microsoft.com/office/powerpoint/2010/main" val="307468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FB200-9447-12F5-7C72-EC91C3B1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9" y="620439"/>
            <a:ext cx="3776961" cy="134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BD00A8D-09A0-ACC1-C655-922D89345FBA}"/>
              </a:ext>
            </a:extLst>
          </p:cNvPr>
          <p:cNvGrpSpPr/>
          <p:nvPr/>
        </p:nvGrpSpPr>
        <p:grpSpPr>
          <a:xfrm>
            <a:off x="287309" y="2537373"/>
            <a:ext cx="5386924" cy="1743289"/>
            <a:chOff x="2864111" y="2476508"/>
            <a:chExt cx="5386924" cy="1743289"/>
          </a:xfrm>
        </p:grpSpPr>
        <p:pic>
          <p:nvPicPr>
            <p:cNvPr id="2" name="Picture 4" descr="Unknown Publisher Install Warning - Self-Signed Code Signing Certificate">
              <a:extLst>
                <a:ext uri="{FF2B5EF4-FFF2-40B4-BE49-F238E27FC236}">
                  <a16:creationId xmlns:a16="http://schemas.microsoft.com/office/drawing/2014/main" id="{04059838-85DE-BF5D-AE26-F61713E87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111" y="2476508"/>
              <a:ext cx="2153198" cy="174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Fix the “App can't be opened because it is from an unidentified developer”  Error in Mac OS X | OSXDaily">
              <a:extLst>
                <a:ext uri="{FF2B5EF4-FFF2-40B4-BE49-F238E27FC236}">
                  <a16:creationId xmlns:a16="http://schemas.microsoft.com/office/drawing/2014/main" id="{BE2E884F-4EB8-F9A2-1459-60A39CEDB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291" y="2476508"/>
              <a:ext cx="3047744" cy="174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48CF28A-30F7-0F76-1A07-6C815962A131}"/>
              </a:ext>
            </a:extLst>
          </p:cNvPr>
          <p:cNvSpPr txBox="1"/>
          <p:nvPr/>
        </p:nvSpPr>
        <p:spPr>
          <a:xfrm>
            <a:off x="243861" y="224266"/>
            <a:ext cx="386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TLS Certificate In Action: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94CC3-2CED-8148-1448-68CFAA18F046}"/>
              </a:ext>
            </a:extLst>
          </p:cNvPr>
          <p:cNvSpPr txBox="1"/>
          <p:nvPr/>
        </p:nvSpPr>
        <p:spPr>
          <a:xfrm>
            <a:off x="287309" y="2065916"/>
            <a:ext cx="386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Signing Certificate In Action: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8AE0C4-FB13-33C6-3D47-6E3FD45C4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428" y="224266"/>
            <a:ext cx="3000054" cy="21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8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4572-FF1D-237E-3566-1F34F1C8B8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7C55BFF-7620-3EC3-E207-4F1ED7D93D4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57200" y="870651"/>
            <a:ext cx="7772400" cy="3892735"/>
          </a:xfrm>
        </p:spPr>
        <p:txBody>
          <a:bodyPr>
            <a:normAutofit lnSpcReduction="10000"/>
          </a:bodyPr>
          <a:lstStyle/>
          <a:p>
            <a:r>
              <a:rPr lang="en-US" sz="2400" u="sng" dirty="0"/>
              <a:t>Our goal with this project is to systematically analyze the errors made by CAs when issuing code-signing certificates.</a:t>
            </a:r>
          </a:p>
          <a:p>
            <a:r>
              <a:rPr lang="en-US" sz="2400" dirty="0"/>
              <a:t>We define any direct violation of technical standards or community best practices as a </a:t>
            </a:r>
            <a:r>
              <a:rPr lang="en-US" sz="2400" b="1" dirty="0"/>
              <a:t>misissuance</a:t>
            </a:r>
            <a:r>
              <a:rPr lang="en-US" sz="2400" dirty="0"/>
              <a:t> by the issuing certificate authority.</a:t>
            </a:r>
          </a:p>
          <a:p>
            <a:r>
              <a:rPr lang="en-US" sz="2400" dirty="0"/>
              <a:t>Our work is derived directly from </a:t>
            </a:r>
            <a:r>
              <a:rPr lang="en-US" sz="2400" i="1" dirty="0"/>
              <a:t>Tracking Certificate Misissuance in the Wild </a:t>
            </a:r>
            <a:r>
              <a:rPr lang="en-US" sz="2400" dirty="0"/>
              <a:t>(Kumar et. al.). This paper focused solely on TLS certificates; thus, we wish to extend their work.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CC187-3ECD-6F64-BB2A-BEFB6959E4A4}"/>
              </a:ext>
            </a:extLst>
          </p:cNvPr>
          <p:cNvSpPr txBox="1"/>
          <p:nvPr/>
        </p:nvSpPr>
        <p:spPr>
          <a:xfrm>
            <a:off x="2076893" y="4706679"/>
            <a:ext cx="53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Paper Source: https://zakird.com/papers/zlint.pdf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F381F-3EDF-D8ED-A0DA-BF67D226F0B1}"/>
              </a:ext>
            </a:extLst>
          </p:cNvPr>
          <p:cNvSpPr txBox="1"/>
          <p:nvPr/>
        </p:nvSpPr>
        <p:spPr>
          <a:xfrm>
            <a:off x="77973" y="4699591"/>
            <a:ext cx="97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507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D2DC-A69D-F4E2-3AE1-285AEF6E3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are the standards?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0909E18-7E82-4D93-B6DB-95B5BD9BEC5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57201" y="847726"/>
            <a:ext cx="5506034" cy="3776663"/>
          </a:xfrm>
        </p:spPr>
        <p:txBody>
          <a:bodyPr>
            <a:normAutofit/>
          </a:bodyPr>
          <a:lstStyle/>
          <a:p>
            <a:r>
              <a:rPr lang="en-US" sz="2400" dirty="0"/>
              <a:t>RFC5280 – Internet X.509 Public Key Infrastructure Certificate and Certificate Revocation List (CRL) Profile</a:t>
            </a:r>
            <a:r>
              <a:rPr lang="en-US" sz="2000" dirty="0"/>
              <a:t>.</a:t>
            </a:r>
          </a:p>
          <a:p>
            <a:r>
              <a:rPr lang="en-US" sz="2400" dirty="0"/>
              <a:t>Baseline Requirements for the Issuance and Management of Publicly-Trusted Code Signing Certificates (</a:t>
            </a:r>
            <a:r>
              <a:rPr lang="en-US" sz="2400" dirty="0" err="1"/>
              <a:t>BRfCSC</a:t>
            </a:r>
            <a:r>
              <a:rPr lang="en-US" sz="2400" dirty="0"/>
              <a:t>) – </a:t>
            </a:r>
            <a:r>
              <a:rPr lang="en-US" sz="2400" u="sng" dirty="0"/>
              <a:t>Issued Sep. 21, 2016</a:t>
            </a:r>
            <a:endParaRPr lang="en-US" sz="24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B99819-131D-45C0-7043-EDF88AE28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1048" y="1008966"/>
            <a:ext cx="1817579" cy="1038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6B290-1939-B056-1519-84297305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020" y="2629846"/>
            <a:ext cx="2679634" cy="7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1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6B8A-4B1D-BB53-017D-223352288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Baseline Requirements </a:t>
            </a:r>
            <a:r>
              <a:rPr lang="en-US" sz="4400" dirty="0"/>
              <a:t>(cont.)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ABA995F5-854A-39B4-AB4F-DA79719FA78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document walks through each section of an X.509 certificate profile and issues requirements for each field: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0F74D-43B8-C818-B09B-5D4BB3B27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666" y="163308"/>
            <a:ext cx="1597867" cy="425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B50C2-0CA1-2C42-FFC4-B99B7B14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20" y="2175508"/>
            <a:ext cx="3554277" cy="2124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F0324-FDFA-6376-1E8E-5824124CE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17" y="2175508"/>
            <a:ext cx="4361784" cy="927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05F1C-BB0D-C17C-EA1B-17C230817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21" y="3279391"/>
            <a:ext cx="4262979" cy="8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3B27AC-42C2-D3DA-C3DB-C2AED27480AD}"/>
              </a:ext>
            </a:extLst>
          </p:cNvPr>
          <p:cNvSpPr txBox="1"/>
          <p:nvPr/>
        </p:nvSpPr>
        <p:spPr>
          <a:xfrm>
            <a:off x="2197395" y="1495648"/>
            <a:ext cx="4749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42629"/>
                </a:solidFill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56465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8EDC-4DF4-BF7C-85BF-E5F46DA5E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B786A66F-755B-E5EC-9211-95026D9499E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57200" y="847726"/>
            <a:ext cx="8098465" cy="4071604"/>
          </a:xfrm>
        </p:spPr>
        <p:txBody>
          <a:bodyPr>
            <a:normAutofit/>
          </a:bodyPr>
          <a:lstStyle/>
          <a:p>
            <a:r>
              <a:rPr lang="en-US" sz="2400" dirty="0"/>
              <a:t>To analyze the misissuance of code-signing certificates, we needed a large corpus of signed binaries.</a:t>
            </a:r>
          </a:p>
          <a:p>
            <a:r>
              <a:rPr lang="en-US" sz="2400" dirty="0"/>
              <a:t>The most commonly available source of signed binaries is from antivirus and security research companies as they have already collected </a:t>
            </a:r>
            <a:r>
              <a:rPr lang="en-US" sz="2400" u="sng" dirty="0"/>
              <a:t>malware samples</a:t>
            </a:r>
            <a:r>
              <a:rPr lang="en-US" sz="2400" dirty="0"/>
              <a:t>.</a:t>
            </a:r>
          </a:p>
          <a:p>
            <a:r>
              <a:rPr lang="en-US" sz="2400" dirty="0"/>
              <a:t>For this project, we collected datasets from popular antivirus vendors and open source repositories of malicious binaries. From these binaries, we extracted the code signing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02311725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daa8f4-8de4-4281-9b3a-86838c9d05a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631CB4EF5093459C6C4FF3EB8EABD9" ma:contentTypeVersion="9" ma:contentTypeDescription="Create a new document." ma:contentTypeScope="" ma:versionID="fa441952c50a4e117c781c7a84ea3fb4">
  <xsd:schema xmlns:xsd="http://www.w3.org/2001/XMLSchema" xmlns:xs="http://www.w3.org/2001/XMLSchema" xmlns:p="http://schemas.microsoft.com/office/2006/metadata/properties" xmlns:ns3="cddaa8f4-8de4-4281-9b3a-86838c9d05a8" xmlns:ns4="5e925f84-8692-43fd-858e-3cdc44a4865e" targetNamespace="http://schemas.microsoft.com/office/2006/metadata/properties" ma:root="true" ma:fieldsID="4adf845c3da57e6da65b79d43ffeebda" ns3:_="" ns4:_="">
    <xsd:import namespace="cddaa8f4-8de4-4281-9b3a-86838c9d05a8"/>
    <xsd:import namespace="5e925f84-8692-43fd-858e-3cdc44a486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daa8f4-8de4-4281-9b3a-86838c9d05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925f84-8692-43fd-858e-3cdc44a4865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222AEC-3DD7-4994-9ECD-66AEAF89436E}">
  <ds:schemaRefs>
    <ds:schemaRef ds:uri="http://purl.org/dc/elements/1.1/"/>
    <ds:schemaRef ds:uri="http://www.w3.org/XML/1998/namespace"/>
    <ds:schemaRef ds:uri="http://schemas.openxmlformats.org/package/2006/metadata/core-properties"/>
    <ds:schemaRef ds:uri="cddaa8f4-8de4-4281-9b3a-86838c9d05a8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5e925f84-8692-43fd-858e-3cdc44a4865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DA1682A-58F4-47AE-B825-64108A4FD9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daa8f4-8de4-4281-9b3a-86838c9d05a8"/>
    <ds:schemaRef ds:uri="5e925f84-8692-43fd-858e-3cdc44a486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96582D-992E-4922-945D-369F74FF81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3694</TotalTime>
  <Words>1099</Words>
  <Application>Microsoft Macintosh PowerPoint</Application>
  <PresentationFormat>On-screen Show (16:9)</PresentationFormat>
  <Paragraphs>123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Title Screens</vt:lpstr>
      <vt:lpstr>Content: Meta Info</vt:lpstr>
      <vt:lpstr>Fancy Pictures</vt:lpstr>
      <vt:lpstr>Charts</vt:lpstr>
      <vt:lpstr>PowerPoint Presentation</vt:lpstr>
      <vt:lpstr>PowerPoint Presentation</vt:lpstr>
      <vt:lpstr>What is the difference between code-signing and TLS certificates?</vt:lpstr>
      <vt:lpstr>PowerPoint Presentation</vt:lpstr>
      <vt:lpstr>Motivation</vt:lpstr>
      <vt:lpstr>What are the standards?</vt:lpstr>
      <vt:lpstr>Baseline Requirements (cont.)</vt:lpstr>
      <vt:lpstr>PowerPoint Presentation</vt:lpstr>
      <vt:lpstr>Data Collection</vt:lpstr>
      <vt:lpstr>PowerPoint Presentation</vt:lpstr>
      <vt:lpstr>Data Processing</vt:lpstr>
      <vt:lpstr>How does ZLint work?</vt:lpstr>
      <vt:lpstr>How does ZLint work? (cont.)</vt:lpstr>
      <vt:lpstr>PowerPoint Presentation</vt:lpstr>
      <vt:lpstr>Misissuance Quantified</vt:lpstr>
      <vt:lpstr>Most Common Misissuances</vt:lpstr>
      <vt:lpstr>Misissuance Over Time</vt:lpstr>
      <vt:lpstr>Most Common CAs to Misissue</vt:lpstr>
      <vt:lpstr>PowerPoint Presentation</vt:lpstr>
      <vt:lpstr>So what do the results tell us?</vt:lpstr>
      <vt:lpstr>Most Common Misissuances</vt:lpstr>
      <vt:lpstr>What do the most common misissuances tell us?</vt:lpstr>
      <vt:lpstr>What do the most common misissuances tell us? (cont.)</vt:lpstr>
      <vt:lpstr>What do the most common misissuances tell us? (cont.)</vt:lpstr>
      <vt:lpstr>Next Steps</vt:lpstr>
      <vt:lpstr>Next Steps (cont.)</vt:lpstr>
      <vt:lpstr>PowerPoint Presentation</vt:lpstr>
    </vt:vector>
  </TitlesOfParts>
  <Manager/>
  <Company>University of Tennessee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PowerPoint Template 2015 ver 1</dc:title>
  <dc:subject/>
  <dc:creator>Mason</dc:creator>
  <cp:keywords/>
  <dc:description/>
  <cp:lastModifiedBy>Hyman, Mason Reed (Mason Hyman)</cp:lastModifiedBy>
  <cp:revision>78</cp:revision>
  <dcterms:created xsi:type="dcterms:W3CDTF">2014-12-02T19:58:44Z</dcterms:created>
  <dcterms:modified xsi:type="dcterms:W3CDTF">2023-12-05T16:39:10Z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0x01010051631CB4EF5093459C6C4FF3EB8EABD9</vt:lpwstr>
  </property>
</Properties>
</file>